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09" r:id="rId3"/>
    <p:sldId id="261" r:id="rId4"/>
    <p:sldId id="267" r:id="rId5"/>
    <p:sldId id="266" r:id="rId6"/>
    <p:sldId id="265" r:id="rId7"/>
    <p:sldId id="270" r:id="rId8"/>
    <p:sldId id="269" r:id="rId9"/>
    <p:sldId id="268" r:id="rId10"/>
    <p:sldId id="264" r:id="rId11"/>
    <p:sldId id="271" r:id="rId12"/>
    <p:sldId id="272" r:id="rId13"/>
    <p:sldId id="258" r:id="rId14"/>
    <p:sldId id="274" r:id="rId15"/>
    <p:sldId id="273" r:id="rId16"/>
    <p:sldId id="275" r:id="rId17"/>
    <p:sldId id="276" r:id="rId18"/>
    <p:sldId id="277" r:id="rId19"/>
    <p:sldId id="279" r:id="rId20"/>
    <p:sldId id="283" r:id="rId21"/>
    <p:sldId id="278" r:id="rId22"/>
    <p:sldId id="281" r:id="rId23"/>
    <p:sldId id="280" r:id="rId24"/>
    <p:sldId id="294" r:id="rId25"/>
    <p:sldId id="293" r:id="rId26"/>
    <p:sldId id="296" r:id="rId27"/>
    <p:sldId id="295" r:id="rId28"/>
    <p:sldId id="292" r:id="rId29"/>
    <p:sldId id="291" r:id="rId30"/>
    <p:sldId id="290" r:id="rId31"/>
    <p:sldId id="289" r:id="rId32"/>
    <p:sldId id="288" r:id="rId33"/>
    <p:sldId id="287" r:id="rId34"/>
    <p:sldId id="282" r:id="rId35"/>
    <p:sldId id="297" r:id="rId36"/>
    <p:sldId id="304" r:id="rId37"/>
    <p:sldId id="303" r:id="rId38"/>
    <p:sldId id="302" r:id="rId39"/>
    <p:sldId id="301" r:id="rId40"/>
    <p:sldId id="300" r:id="rId41"/>
    <p:sldId id="299" r:id="rId42"/>
    <p:sldId id="298" r:id="rId43"/>
    <p:sldId id="307" r:id="rId44"/>
    <p:sldId id="306" r:id="rId45"/>
    <p:sldId id="305" r:id="rId46"/>
    <p:sldId id="310" r:id="rId47"/>
    <p:sldId id="311" r:id="rId48"/>
    <p:sldId id="31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CC3300"/>
    <a:srgbClr val="008000"/>
    <a:srgbClr val="FF0066"/>
    <a:srgbClr val="00FF00"/>
    <a:srgbClr val="00FFFF"/>
    <a:srgbClr val="FF9900"/>
    <a:srgbClr val="261300"/>
    <a:srgbClr val="A123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7006" autoAdjust="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  <p:pic>
        <p:nvPicPr>
          <p:cNvPr id="13" name="Рисунок 12" descr="коллаж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0" y="248625"/>
            <a:ext cx="9000000" cy="6609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8" name="Рисунок 7" descr="834f2198012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131613" y="5169088"/>
            <a:ext cx="1580583" cy="170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19057" y="507960"/>
            <a:ext cx="8280000" cy="1214673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По  следам любимых классиков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30218" y="3100383"/>
            <a:ext cx="7813782" cy="693747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Литературная  шанс-викторина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9778" y="5108598"/>
            <a:ext cx="339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Подготовила педагог-</a:t>
            </a:r>
          </a:p>
          <a:p>
            <a:r>
              <a:rPr lang="ru-RU" b="1" dirty="0" smtClean="0"/>
              <a:t> библиотекарь Якубович Г.Г.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997" y="0"/>
            <a:ext cx="8898003" cy="19302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7. Почему Софья разочаровывается в Молчалине?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9057" y="1858941"/>
            <a:ext cx="8229600" cy="4673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/>
              <a:t>1</a:t>
            </a:r>
            <a:r>
              <a:rPr lang="ru-RU" b="1" i="1" dirty="0" smtClean="0">
                <a:solidFill>
                  <a:srgbClr val="FF0000"/>
                </a:solidFill>
              </a:rPr>
              <a:t>.  Потому что понимает, насколько Чацкий  просвещенный человек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2.  Потому что слышит, как Молчалин признается Лизе в своих симпатиях и говорит, что хочет жениться на Софье только из-за выгоды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3.  Потому что Молчалин не умеет вести себя в обществе</a:t>
            </a:r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93380" cy="202245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8. Чем больше всего озабочен Фамусов, когда узнает о произошедшем?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24072"/>
            <a:ext cx="8229600" cy="39020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i="1" dirty="0" smtClean="0"/>
              <a:t>1. Тем, что Молчалин разбил сердце его дочери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0066"/>
                </a:solidFill>
              </a:rPr>
              <a:t>2. Тем, что придется отослать Лизу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3. Тем, что же обо всем этом скажет княгиня Марья Алексеевна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3550"/>
            <a:ext cx="8229600" cy="198137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Викторина по балладе Василия Андреевича Жуковского 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«Светлана»</a:t>
            </a:r>
            <a:b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http://skupiknigi.ru/image/Small/multimedia/books_covers/10116921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6227">
            <a:off x="962729" y="5460328"/>
            <a:ext cx="616969" cy="102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.labirint.ru/images/comments_pic/1406/1_83273f7a1fbb9a247a90bd7894671f07_13914325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2869">
            <a:off x="798644" y="1874517"/>
            <a:ext cx="3931184" cy="34615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 descr="http://f11.ifotki.info/org/08d8fc8e0728acbf06cb655822231361bc5f6c1328983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6547">
            <a:off x="5460371" y="2335748"/>
            <a:ext cx="3263818" cy="36931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33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ru-RU" sz="40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На что гадали девушки в крещенский вечер?</a:t>
            </a:r>
            <a:r>
              <a:rPr lang="ru-RU" sz="4000" b="1" i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skupiknigi.ru/image/Small/multimedia/books_covers/10116921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6227">
            <a:off x="834627" y="5415448"/>
            <a:ext cx="616969" cy="102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993726" y="1968480"/>
            <a:ext cx="7339113" cy="3996579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 На суженого</a:t>
            </a:r>
            <a:endParaRPr lang="ru-RU" sz="3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2.На то, сколько у них будет детей</a:t>
            </a:r>
            <a:endParaRPr lang="ru-RU" sz="36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На то, что их ждет в этом году</a:t>
            </a:r>
            <a:endParaRPr lang="ru-RU" sz="3600" b="1" dirty="0" smtClean="0">
              <a:solidFill>
                <a:srgbClr val="008000"/>
              </a:solidFill>
              <a:latin typeface="Arial" pitchFamily="34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3381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Почему только Светлана грустит в этот вечер?</a:t>
            </a:r>
            <a:r>
              <a:rPr lang="ru-RU" sz="3600" b="1" i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skupiknigi.ru/image/Small/multimedia/books_covers/10116921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6227">
            <a:off x="834627" y="5415448"/>
            <a:ext cx="616969" cy="102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войная волна 4"/>
          <p:cNvSpPr/>
          <p:nvPr/>
        </p:nvSpPr>
        <p:spPr>
          <a:xfrm>
            <a:off x="1358856" y="2114532"/>
            <a:ext cx="7463652" cy="4235508"/>
          </a:xfrm>
          <a:prstGeom prst="doubleWave">
            <a:avLst>
              <a:gd name="adj1" fmla="val 6250"/>
              <a:gd name="adj2" fmla="val 74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99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 Родители выдают ее замуж против воли</a:t>
            </a:r>
            <a:endParaRPr lang="ru-RU" sz="3200" b="1" dirty="0" smtClean="0">
              <a:solidFill>
                <a:srgbClr val="FF99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BB7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Уже год она не получает вестей от возлюбленного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Ей приснился сон, который сулил несчастья</a:t>
            </a:r>
            <a:endParaRPr lang="ru-RU" sz="32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116632"/>
            <a:ext cx="8686800" cy="1997900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Что увидела Светлана за своей спиной во время гадания?</a:t>
            </a:r>
            <a:r>
              <a:rPr lang="ru-RU" sz="3600" b="1" i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skupiknigi.ru/image/Small/multimedia/books_covers/10116921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6227">
            <a:off x="834627" y="5415448"/>
            <a:ext cx="616969" cy="102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1468395" y="2589201"/>
            <a:ext cx="6840760" cy="3749506"/>
          </a:xfrm>
          <a:prstGeom prst="wedgeEllipseCallout">
            <a:avLst>
              <a:gd name="adj1" fmla="val -16377"/>
              <a:gd name="adj2" fmla="val 4771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99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 Своего милого</a:t>
            </a:r>
            <a:endParaRPr lang="ru-RU" sz="4000" b="1" dirty="0" smtClean="0">
              <a:solidFill>
                <a:srgbClr val="FF99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Черта</a:t>
            </a:r>
            <a:endParaRPr lang="ru-RU" sz="40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Умершего отца</a:t>
            </a:r>
            <a:endParaRPr lang="ru-RU" sz="4000" b="1" dirty="0" smtClean="0">
              <a:solidFill>
                <a:srgbClr val="008000"/>
              </a:solidFill>
              <a:latin typeface="Arial" pitchFamily="34" charset="0"/>
            </a:endParaRPr>
          </a:p>
          <a:p>
            <a:pPr algn="ctr"/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5857"/>
            <a:ext cx="9144000" cy="167959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Что видит Светлана в хижине, в которой она укрылась от метели?</a:t>
            </a:r>
            <a:r>
              <a:rPr lang="ru-RU" sz="4000" b="1" i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skupiknigi.ru/image/Small/multimedia/books_covers/10116921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6227">
            <a:off x="834627" y="5415448"/>
            <a:ext cx="616969" cy="102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несколько документов 4"/>
          <p:cNvSpPr/>
          <p:nvPr/>
        </p:nvSpPr>
        <p:spPr>
          <a:xfrm>
            <a:off x="1030239" y="2333610"/>
            <a:ext cx="7594704" cy="3578275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 Разбойников</a:t>
            </a:r>
            <a:endParaRPr lang="ru-RU" sz="44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A1234A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Старуху</a:t>
            </a:r>
            <a:endParaRPr lang="ru-RU" sz="4400" b="1" dirty="0" smtClean="0">
              <a:solidFill>
                <a:srgbClr val="A1234A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BB7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Гроб</a:t>
            </a:r>
            <a:endParaRPr lang="ru-RU" sz="4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620816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Что делает Светлана в хижине?</a:t>
            </a:r>
            <a:r>
              <a:rPr lang="ru-RU" sz="40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skupiknigi.ru/image/Small/multimedia/books_covers/10116921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6227">
            <a:off x="834627" y="5415448"/>
            <a:ext cx="616969" cy="102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руглая лента лицом вниз 7"/>
          <p:cNvSpPr/>
          <p:nvPr/>
        </p:nvSpPr>
        <p:spPr>
          <a:xfrm>
            <a:off x="1066752" y="2078019"/>
            <a:ext cx="7156548" cy="3760839"/>
          </a:xfrm>
          <a:prstGeom prst="ellipse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62615E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62615E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 Поет</a:t>
            </a:r>
            <a:endParaRPr lang="ru-RU" sz="40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BB7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Молится</a:t>
            </a:r>
            <a:endParaRPr lang="ru-RU" sz="40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99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Лежит без чувств</a:t>
            </a:r>
            <a:endParaRPr lang="ru-RU" sz="4000" b="1" dirty="0" smtClean="0">
              <a:solidFill>
                <a:srgbClr val="FF9900"/>
              </a:solidFill>
              <a:latin typeface="Arial" pitchFamily="34" charset="0"/>
            </a:endParaRPr>
          </a:p>
          <a:p>
            <a:pPr algn="ctr"/>
            <a:endParaRPr lang="ru-RU" sz="7200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94943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 Кто спускается к Светлане в хижине?</a:t>
            </a:r>
            <a:r>
              <a:rPr lang="ru-RU" sz="4000" b="1" i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skupiknigi.ru/image/Small/multimedia/books_covers/10116921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6227">
            <a:off x="834627" y="5415448"/>
            <a:ext cx="616969" cy="102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1760499" y="2187558"/>
            <a:ext cx="6900957" cy="3833865"/>
          </a:xfrm>
          <a:prstGeom prst="cloudCallout">
            <a:avLst>
              <a:gd name="adj1" fmla="val -19388"/>
              <a:gd name="adj2" fmla="val 4992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 Ворон</a:t>
            </a:r>
            <a:endParaRPr lang="ru-RU" sz="4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Голубь</a:t>
            </a:r>
            <a:endParaRPr lang="ru-RU" sz="40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Филин</a:t>
            </a:r>
            <a:endParaRPr lang="ru-RU" sz="4000" b="1" dirty="0" smtClean="0">
              <a:solidFill>
                <a:srgbClr val="008000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96360" cy="1803382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7. Что происходит в хижине ночью?</a:t>
            </a:r>
            <a:r>
              <a:rPr lang="ru-RU" sz="36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3" name="Рисунок 2" descr="http://skupiknigi.ru/image/Small/multimedia/books_covers/10116921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6227">
            <a:off x="834627" y="5415448"/>
            <a:ext cx="616969" cy="102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войная волна 5"/>
          <p:cNvSpPr/>
          <p:nvPr/>
        </p:nvSpPr>
        <p:spPr>
          <a:xfrm>
            <a:off x="336492" y="2004993"/>
            <a:ext cx="8324963" cy="4052943"/>
          </a:xfrm>
          <a:prstGeom prst="doubleWave">
            <a:avLst>
              <a:gd name="adj1" fmla="val 6250"/>
              <a:gd name="adj2" fmla="val 1467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99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 В окна хижины лезет разная нечисть</a:t>
            </a:r>
            <a:endParaRPr lang="ru-RU" sz="3600" b="1" dirty="0" smtClean="0">
              <a:solidFill>
                <a:srgbClr val="FF99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Мертвец встает из гроба, и оказывается, что это ее жених</a:t>
            </a:r>
            <a:endParaRPr lang="ru-RU" sz="3600" b="1" dirty="0" smtClean="0">
              <a:solidFill>
                <a:srgbClr val="FF0066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Ее обступают призраки</a:t>
            </a:r>
            <a:endParaRPr lang="ru-RU" sz="3600" b="1" dirty="0" smtClean="0">
              <a:solidFill>
                <a:srgbClr val="008000"/>
              </a:solidFill>
              <a:latin typeface="Arial" pitchFamily="34" charset="0"/>
            </a:endParaRPr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 tmFilter="0,0; .5, 0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3550"/>
            <a:ext cx="8229600" cy="4418073"/>
          </a:xfrm>
        </p:spPr>
        <p:txBody>
          <a:bodyPr>
            <a:normAutofit/>
          </a:bodyPr>
          <a:lstStyle/>
          <a:p>
            <a:r>
              <a:rPr lang="ru-RU" dirty="0" smtClean="0"/>
              <a:t>Выберите   правильный на ваш взгляд вариант ответа, из трех предложенных варианта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532873" cy="452628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3381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8. Кто приходит Светлане на помощь?</a:t>
            </a:r>
            <a:r>
              <a:rPr lang="ru-RU" sz="3600" b="1" i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skupiknigi.ru/image/Small/multimedia/books_covers/10116921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6227">
            <a:off x="834627" y="5415448"/>
            <a:ext cx="616969" cy="102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ятно 2 4"/>
          <p:cNvSpPr/>
          <p:nvPr/>
        </p:nvSpPr>
        <p:spPr>
          <a:xfrm>
            <a:off x="336493" y="1968480"/>
            <a:ext cx="8361476" cy="4527612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62615E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 Ее жених</a:t>
            </a:r>
            <a:endParaRPr lang="ru-RU" sz="4000" b="1" dirty="0" smtClean="0">
              <a:solidFill>
                <a:srgbClr val="00FF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Голубок</a:t>
            </a:r>
            <a:endParaRPr lang="ru-RU" sz="40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Господь</a:t>
            </a:r>
            <a:endParaRPr lang="ru-RU" sz="4000" b="1" dirty="0" smtClean="0">
              <a:solidFill>
                <a:srgbClr val="FF0066"/>
              </a:solidFill>
              <a:latin typeface="Arial" pitchFamily="34" charset="0"/>
            </a:endParaRPr>
          </a:p>
          <a:p>
            <a:pPr algn="ctr"/>
            <a:endParaRPr lang="ru-RU" sz="44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750206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9. Где проснулась Светлана?</a:t>
            </a:r>
            <a:r>
              <a:rPr lang="ru-RU" sz="4000" b="1" i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skupiknigi.ru/image/Small/multimedia/books_covers/10116921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6227">
            <a:off x="834627" y="5415448"/>
            <a:ext cx="616969" cy="102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-конечная звезда 4"/>
          <p:cNvSpPr/>
          <p:nvPr/>
        </p:nvSpPr>
        <p:spPr>
          <a:xfrm>
            <a:off x="519058" y="1347759"/>
            <a:ext cx="8361476" cy="4965768"/>
          </a:xfrm>
          <a:prstGeom prst="star7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62615E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ru-RU" sz="3600" b="1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В той самой хижине</a:t>
            </a:r>
            <a:endParaRPr lang="ru-RU" sz="3600" b="1" dirty="0" smtClean="0">
              <a:solidFill>
                <a:srgbClr val="008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99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Посреди поля</a:t>
            </a:r>
            <a:endParaRPr lang="ru-RU" sz="3600" b="1" dirty="0" smtClean="0">
              <a:solidFill>
                <a:srgbClr val="FF99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В своей светлице</a:t>
            </a:r>
            <a:endParaRPr lang="ru-RU" sz="3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66" y="274638"/>
            <a:ext cx="8423334" cy="2278050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10. Что на самом деле случилось с женихом Светланы?</a:t>
            </a:r>
            <a:r>
              <a:rPr lang="ru-RU" sz="3600" b="1" i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skupiknigi.ru/image/Small/multimedia/books_covers/10116921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6227">
            <a:off x="834627" y="5415448"/>
            <a:ext cx="616969" cy="102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92083" y="2625714"/>
            <a:ext cx="7959834" cy="26993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126960" rIns="91440" bIns="10791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Погиб на войне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Он замерз по дороге к ней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Он вернулся и они сыграли свадьбу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544" y="288883"/>
            <a:ext cx="8229600" cy="17526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</a:rPr>
              <a:t>Викторина по повести Карамзин Н.М.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66"/>
                </a:solidFill>
              </a:rPr>
              <a:t>«Бедная Лиза»</a:t>
            </a:r>
            <a:br>
              <a:rPr lang="ru-RU" b="1" i="1" dirty="0" smtClean="0">
                <a:solidFill>
                  <a:srgbClr val="FF0066"/>
                </a:solidFill>
              </a:rPr>
            </a:b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6" name="Рисунок 5" descr="http://kinoclub.ws/torrents/images/8516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03877">
            <a:off x="4792698" y="1897731"/>
            <a:ext cx="2841866" cy="423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200936" y="1646237"/>
            <a:ext cx="1485864" cy="4526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pandia.ru/text/78/390/images/image004_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674" y="2004993"/>
            <a:ext cx="2365434" cy="3317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662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008000"/>
                </a:solidFill>
              </a:rPr>
              <a:t>1. Возле какого </a:t>
            </a:r>
            <a:r>
              <a:rPr lang="ru-RU" sz="4900" dirty="0" smtClean="0">
                <a:solidFill>
                  <a:srgbClr val="006600"/>
                </a:solidFill>
              </a:rPr>
              <a:t>монастыря жила Лиза?</a:t>
            </a:r>
            <a:r>
              <a:rPr lang="ru-RU" b="1" dirty="0" smtClean="0">
                <a:solidFill>
                  <a:srgbClr val="006600"/>
                </a:solidFill>
              </a:rPr>
              <a:t/>
            </a:r>
            <a:br>
              <a:rPr lang="ru-RU" b="1" dirty="0" smtClean="0">
                <a:solidFill>
                  <a:srgbClr val="006600"/>
                </a:solidFill>
              </a:rPr>
            </a:b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2889"/>
            <a:ext cx="5465781" cy="135098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  </a:t>
            </a:r>
            <a:endParaRPr lang="ru-RU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0700" y="2370123"/>
            <a:ext cx="7229574" cy="35394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1. Василия Блаженного</a:t>
            </a:r>
          </a:p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2.  Пресвятой богородицы</a:t>
            </a:r>
          </a:p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3. Симонова</a:t>
            </a:r>
          </a:p>
          <a:p>
            <a:pPr algn="ctr"/>
            <a:endParaRPr lang="ru-RU" sz="4000" b="1" dirty="0" smtClean="0">
              <a:latin typeface="Monotype Corsiva" pitchFamily="66" charset="0"/>
            </a:endParaRPr>
          </a:p>
          <a:p>
            <a:endParaRPr lang="ru-RU" sz="4000" b="1" dirty="0" smtClean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65938" y="304713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24624" y="5364189"/>
            <a:ext cx="285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0" name="Содержимое 3" descr="Викторина по повести «Бедная Лиза»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6931">
            <a:off x="6867968" y="4342843"/>
            <a:ext cx="1750385" cy="1977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12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FF0000"/>
                </a:solidFill>
              </a:rPr>
              <a:t>2. Как звали молодого человека, купившего цветы?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0700" y="2443149"/>
            <a:ext cx="7047008" cy="306709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1</a:t>
            </a: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. Эразм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2. Эдуард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3. Эраст</a:t>
            </a:r>
          </a:p>
          <a:p>
            <a:pPr algn="ctr"/>
            <a:endParaRPr lang="ru-RU" sz="4400" dirty="0"/>
          </a:p>
        </p:txBody>
      </p:sp>
      <p:pic>
        <p:nvPicPr>
          <p:cNvPr id="4" name="Содержимое 3" descr="Викторина по повести «Бедная Лиза»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6931">
            <a:off x="6867968" y="4342843"/>
            <a:ext cx="1750385" cy="1977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8881"/>
            <a:ext cx="8229600" cy="1789137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8000"/>
                </a:solidFill>
              </a:rPr>
              <a:t>3. Какие цветы продавала Лиза, когда увидела Эраста?</a:t>
            </a:r>
            <a:r>
              <a:rPr lang="ru-RU" sz="4400" b="1" dirty="0" smtClean="0">
                <a:solidFill>
                  <a:srgbClr val="008000"/>
                </a:solidFill>
              </a:rPr>
              <a:t/>
            </a:r>
            <a:br>
              <a:rPr lang="ru-RU" sz="4400" b="1" dirty="0" smtClean="0">
                <a:solidFill>
                  <a:srgbClr val="008000"/>
                </a:solidFill>
              </a:rPr>
            </a:br>
            <a:endParaRPr lang="ru-RU" sz="44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4187" y="2370123"/>
            <a:ext cx="6864443" cy="345324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1. Ландыши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2. Ромашки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3. Тюльпаны</a:t>
            </a:r>
          </a:p>
          <a:p>
            <a:pPr algn="ctr"/>
            <a:endParaRPr lang="ru-RU" sz="4800" dirty="0"/>
          </a:p>
        </p:txBody>
      </p:sp>
      <p:pic>
        <p:nvPicPr>
          <p:cNvPr id="4" name="Содержимое 3" descr="Викторина по повести «Бедная Лиза»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6931">
            <a:off x="6867968" y="4342843"/>
            <a:ext cx="1750385" cy="1977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688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4. Кем был Эраст?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8856" y="2004993"/>
            <a:ext cx="6608853" cy="36513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sz="4800" b="1" dirty="0" smtClean="0">
                <a:latin typeface="Monotype Corsiva" pitchFamily="66" charset="0"/>
              </a:rPr>
              <a:t>1. Военным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2. Дворянином</a:t>
            </a:r>
          </a:p>
          <a:p>
            <a:pPr algn="ctr">
              <a:buNone/>
            </a:pPr>
            <a:r>
              <a:rPr lang="ru-RU" sz="4800" b="1" dirty="0" smtClean="0">
                <a:latin typeface="Monotype Corsiva" pitchFamily="66" charset="0"/>
              </a:rPr>
              <a:t>3. Крестьянином</a:t>
            </a:r>
          </a:p>
          <a:p>
            <a:endParaRPr lang="ru-RU" dirty="0"/>
          </a:p>
        </p:txBody>
      </p:sp>
      <p:pic>
        <p:nvPicPr>
          <p:cNvPr id="4" name="Содержимое 3" descr="Викторина по повести «Бедная Лиза»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6931">
            <a:off x="6867968" y="4342843"/>
            <a:ext cx="1750385" cy="1977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764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5. Почему </a:t>
            </a:r>
            <a:r>
              <a:rPr lang="ru-RU" sz="4900" dirty="0" smtClean="0">
                <a:solidFill>
                  <a:srgbClr val="0000FF"/>
                </a:solidFill>
              </a:rPr>
              <a:t>Лиза</a:t>
            </a:r>
            <a:r>
              <a:rPr lang="ru-RU" dirty="0" smtClean="0">
                <a:solidFill>
                  <a:srgbClr val="0000FF"/>
                </a:solidFill>
              </a:rPr>
              <a:t> не могла быть женою этого молодого человека?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4648" y="2297097"/>
            <a:ext cx="7291431" cy="3237223"/>
          </a:xfrm>
          <a:solidFill>
            <a:srgbClr val="00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1. Он уезжал в другую страну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2. Он не хотел проводить свадьбу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3. Они были из разных сословий</a:t>
            </a:r>
          </a:p>
          <a:p>
            <a:endParaRPr lang="ru-RU" dirty="0"/>
          </a:p>
        </p:txBody>
      </p:sp>
      <p:pic>
        <p:nvPicPr>
          <p:cNvPr id="4" name="Содержимое 3" descr="Викторина по повести «Бедная Лиза»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6931">
            <a:off x="6867968" y="4342843"/>
            <a:ext cx="1750385" cy="1977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662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CC3300"/>
                </a:solidFill>
              </a:rPr>
              <a:t>6. Куда, как думала Лиза, уехал Эраст?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5570" y="2114532"/>
            <a:ext cx="7839126" cy="356125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1. Он стал послом в соседней стране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2. В армию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3. На войну</a:t>
            </a:r>
          </a:p>
          <a:p>
            <a:endParaRPr lang="ru-RU" dirty="0"/>
          </a:p>
        </p:txBody>
      </p:sp>
      <p:pic>
        <p:nvPicPr>
          <p:cNvPr id="4" name="Содержимое 3" descr="Викторина по повести «Бедная Лиза»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6931">
            <a:off x="6867968" y="4342843"/>
            <a:ext cx="1750385" cy="1977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9384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Викторина по комедии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А.С. </a:t>
            </a:r>
            <a:r>
              <a:rPr lang="ru-RU" b="1" i="1" dirty="0" err="1" smtClean="0">
                <a:solidFill>
                  <a:srgbClr val="FF0000"/>
                </a:solidFill>
              </a:rPr>
              <a:t>Грибоедова</a:t>
            </a:r>
            <a:r>
              <a:rPr lang="ru-RU" b="1" i="1" dirty="0" smtClean="0">
                <a:solidFill>
                  <a:srgbClr val="FF0000"/>
                </a:solidFill>
              </a:rPr>
              <a:t> «Горе от ума»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ages.wildberries.ru/big/new/2380000/2382924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80253">
            <a:off x="1221970" y="1956347"/>
            <a:ext cx="2788871" cy="4246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икторина по комедии Грибоедова «Горе от ума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9783">
            <a:off x="5120235" y="1832710"/>
            <a:ext cx="318536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398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r>
              <a:rPr lang="ru-RU" sz="4900" dirty="0" smtClean="0">
                <a:solidFill>
                  <a:srgbClr val="FF0000"/>
                </a:solidFill>
              </a:rPr>
              <a:t>. Что сделала Лиза после новостей от Эраста?</a:t>
            </a: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5369" y="2698740"/>
            <a:ext cx="7108866" cy="299406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1. Уехала в другой город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2. Убила его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3. Утопилась</a:t>
            </a:r>
          </a:p>
          <a:p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Викторина по повести «Бедная Лиза»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6931">
            <a:off x="6867968" y="4342843"/>
            <a:ext cx="1750385" cy="1977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66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FF9900"/>
                </a:solidFill>
              </a:rPr>
              <a:t>8. Был ли счастлив остаток жизни Эраст?</a:t>
            </a: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7213" y="2114532"/>
            <a:ext cx="7448652" cy="316521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261300"/>
                </a:solidFill>
                <a:latin typeface="Monotype Corsiva" pitchFamily="66" charset="0"/>
              </a:rPr>
              <a:t>1. Да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261300"/>
                </a:solidFill>
                <a:latin typeface="Monotype Corsiva" pitchFamily="66" charset="0"/>
              </a:rPr>
              <a:t>2. Нет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261300"/>
                </a:solidFill>
                <a:latin typeface="Monotype Corsiva" pitchFamily="66" charset="0"/>
              </a:rPr>
              <a:t>3. Об этом не говорится в повести</a:t>
            </a:r>
          </a:p>
          <a:p>
            <a:pPr algn="ctr"/>
            <a:endParaRPr lang="ru-RU" sz="4800" dirty="0">
              <a:solidFill>
                <a:srgbClr val="261300"/>
              </a:solidFill>
            </a:endParaRPr>
          </a:p>
        </p:txBody>
      </p:sp>
      <p:pic>
        <p:nvPicPr>
          <p:cNvPr id="4" name="Содержимое 3" descr="Викторина по повести «Бедная Лиза»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6931">
            <a:off x="6867968" y="4342843"/>
            <a:ext cx="1750385" cy="1977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57329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9. Почему Эраст отверг Лизу?</a:t>
            </a:r>
            <a:r>
              <a:rPr lang="ru-RU" sz="4400" b="1" dirty="0" smtClean="0">
                <a:solidFill>
                  <a:srgbClr val="7030A0"/>
                </a:solidFill>
              </a:rPr>
              <a:t/>
            </a:r>
            <a:br>
              <a:rPr lang="ru-RU" sz="4400" b="1" dirty="0" smtClean="0">
                <a:solidFill>
                  <a:srgbClr val="7030A0"/>
                </a:solidFill>
              </a:rPr>
            </a:b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4648" y="1931967"/>
            <a:ext cx="7510508" cy="33092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6600"/>
                </a:solidFill>
                <a:latin typeface="Monotype Corsiva" pitchFamily="66" charset="0"/>
              </a:rPr>
              <a:t>1. Он возненавидел её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6600"/>
                </a:solidFill>
                <a:latin typeface="Monotype Corsiva" pitchFamily="66" charset="0"/>
              </a:rPr>
              <a:t>2. Лиза оскорбила его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6600"/>
                </a:solidFill>
                <a:latin typeface="Monotype Corsiva" pitchFamily="66" charset="0"/>
              </a:rPr>
              <a:t>3. Ему пришлось жениться на богатой вдове из-за долгов</a:t>
            </a:r>
          </a:p>
          <a:p>
            <a:pPr algn="ctr"/>
            <a:endParaRPr lang="ru-RU" sz="4400" dirty="0"/>
          </a:p>
        </p:txBody>
      </p:sp>
      <p:pic>
        <p:nvPicPr>
          <p:cNvPr id="4" name="Содержимое 3" descr="Викторина по повести «Бедная Лиза»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6931">
            <a:off x="6794943" y="4452382"/>
            <a:ext cx="1750385" cy="1977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33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10. Что стало с матушкой Лизы в конце произведения?</a:t>
            </a: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9057" y="2151045"/>
            <a:ext cx="7667730" cy="335919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Monotype Corsiva" pitchFamily="66" charset="0"/>
              </a:rPr>
              <a:t>1. Она решила утопиться вслед за дочерью</a:t>
            </a:r>
          </a:p>
          <a:p>
            <a:pPr algn="ctr">
              <a:buNone/>
            </a:pPr>
            <a:r>
              <a:rPr lang="ru-RU" sz="4000" b="1" dirty="0" smtClean="0">
                <a:latin typeface="Monotype Corsiva" pitchFamily="66" charset="0"/>
              </a:rPr>
              <a:t>2. Она убила Эраста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3. Она скончалась от потрясения</a:t>
            </a:r>
          </a:p>
          <a:p>
            <a:endParaRPr lang="ru-RU" dirty="0"/>
          </a:p>
        </p:txBody>
      </p:sp>
      <p:pic>
        <p:nvPicPr>
          <p:cNvPr id="4" name="Содержимое 3" descr="Викторина по повести «Бедная Лиза»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6931">
            <a:off x="7022858" y="4684162"/>
            <a:ext cx="1523535" cy="17226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vmireinteresnogo.com/wp-content/uploads/2014/12/lomonosov-mikhail-vasilyevich_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53" y="2479662"/>
            <a:ext cx="8229600" cy="185821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556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какой губернии родился Ломоносов?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884187" y="2370123"/>
            <a:ext cx="6973983" cy="25147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10791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2615E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1.Тульской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Рязанской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BB7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Архангельск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BB7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ой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scherercards.ru/static/catalog/1302986250337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544" y="1931967"/>
            <a:ext cx="7959833" cy="434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70357" y="1968480"/>
            <a:ext cx="4235508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cap="none" spc="150" dirty="0" smtClean="0">
                <a:ln w="11430">
                  <a:solidFill>
                    <a:schemeClr val="tx1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Архангельская</a:t>
            </a:r>
            <a:endParaRPr lang="ru-RU" sz="3600" b="1" cap="none" spc="150" dirty="0">
              <a:ln w="11430">
                <a:solidFill>
                  <a:schemeClr val="tx1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827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Какая новость послужила причиной побега Ломоносова в Москву?</a:t>
            </a:r>
            <a:r>
              <a:rPr lang="ru-RU" sz="4000" b="1" dirty="0" smtClean="0">
                <a:solidFill>
                  <a:srgbClr val="FF0066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66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1504908" y="2187558"/>
            <a:ext cx="6243723" cy="36513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 Женитьба</a:t>
            </a:r>
            <a:endParaRPr lang="ru-RU" sz="4400" b="1" i="1" dirty="0" smtClean="0">
              <a:solidFill>
                <a:srgbClr val="00FF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Смерть</a:t>
            </a:r>
            <a:endParaRPr lang="ru-RU" sz="4400" b="1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3.Революция</a:t>
            </a:r>
            <a:endParaRPr lang="ru-RU" sz="4400" b="1" i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ctr"/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31" y="252369"/>
            <a:ext cx="8229600" cy="2470286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В какую европейскую страну отправляется Ломоносов для дальнейшего обучения?</a:t>
            </a:r>
            <a:r>
              <a:rPr lang="ru-RU" sz="4000" b="1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3985" y="2735253"/>
            <a:ext cx="39068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FF99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1.Францию</a:t>
            </a:r>
            <a:endParaRPr lang="ru-RU" sz="4400" b="1" i="1" dirty="0" smtClean="0">
              <a:solidFill>
                <a:srgbClr val="FF99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Германию</a:t>
            </a:r>
            <a:endParaRPr lang="ru-RU" sz="4400" b="1" i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Англию</a:t>
            </a:r>
            <a:endParaRPr lang="ru-RU" sz="4400" b="1" i="1" dirty="0" smtClean="0">
              <a:solidFill>
                <a:srgbClr val="006600"/>
              </a:solidFill>
              <a:latin typeface="Arial" pitchFamily="34" charset="0"/>
            </a:endParaRPr>
          </a:p>
        </p:txBody>
      </p:sp>
      <p:pic>
        <p:nvPicPr>
          <p:cNvPr id="4" name="Рисунок 3" descr="http://static.baza.farpost.ru/v/1423380486790_bulleti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39" y="2151045"/>
            <a:ext cx="7120035" cy="405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47993" y="5583267"/>
            <a:ext cx="485622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Марбургский</a:t>
            </a:r>
            <a:r>
              <a:rPr lang="ru-RU" dirty="0" smtClean="0"/>
              <a:t>  университет. </a:t>
            </a:r>
            <a:r>
              <a:rPr lang="ru-RU" b="1" dirty="0" smtClean="0"/>
              <a:t>Германия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4563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Какое научное заведение в 1748 открывает М.И.Ломоносов в Москве?</a:t>
            </a:r>
            <a:r>
              <a:rPr lang="ru-RU" sz="4400" b="1" dirty="0" smtClean="0">
                <a:solidFill>
                  <a:srgbClr val="0066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66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3265" y="2735253"/>
            <a:ext cx="74851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Исследовательскую химическую лабораторию</a:t>
            </a:r>
            <a:endParaRPr lang="ru-RU" sz="40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Музей</a:t>
            </a:r>
            <a:endParaRPr lang="ru-RU" sz="4000" b="1" i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Астрономическую лабораторию</a:t>
            </a:r>
            <a:endParaRPr lang="ru-RU" sz="4000" b="1" i="1" dirty="0">
              <a:solidFill>
                <a:srgbClr val="FF0066"/>
              </a:solidFill>
            </a:endParaRPr>
          </a:p>
        </p:txBody>
      </p:sp>
      <p:pic>
        <p:nvPicPr>
          <p:cNvPr id="5" name="Рисунок 4" descr="http://ivmk.net/_gotkr15_9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596" y="1931967"/>
            <a:ext cx="8032860" cy="4272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1622" y="5729319"/>
            <a:ext cx="79598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Исследовательскую  химическую  лабораторию. Макет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3035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На какой планете Ломоносов открыл присутствие атмосферы?</a:t>
            </a:r>
            <a:r>
              <a:rPr lang="ru-RU" sz="4000" b="1" dirty="0" smtClean="0">
                <a:solidFill>
                  <a:srgbClr val="0066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66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4707" y="2297097"/>
            <a:ext cx="53006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6261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ru-RU" sz="4400" b="1" i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.Юпитер</a:t>
            </a:r>
            <a:endParaRPr lang="ru-RU" sz="4400" b="1" i="1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6261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Сатурн</a:t>
            </a:r>
            <a:endParaRPr lang="ru-RU" sz="44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Венера</a:t>
            </a:r>
            <a:endParaRPr lang="ru-RU" sz="4400" b="1" i="1" dirty="0" smtClean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5" name="Рисунок 4" descr="http://taro.today/wp-content/uploads/2015/09/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935" y="1900407"/>
            <a:ext cx="6316748" cy="39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24624" y="5108598"/>
            <a:ext cx="12820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ВЕНЕРА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</a:t>
            </a:r>
            <a:r>
              <a:rPr lang="ru-RU" sz="4000" b="1" dirty="0" smtClean="0"/>
              <a:t>. Почему Молчалин и Фамусов рано утром столкнулись у спальни Софьи?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516176"/>
            <a:ext cx="8229600" cy="36099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1. </a:t>
            </a:r>
            <a:r>
              <a:rPr lang="ru-RU" b="1" i="1" dirty="0" smtClean="0">
                <a:solidFill>
                  <a:srgbClr val="0000FF"/>
                </a:solidFill>
              </a:rPr>
              <a:t>Они оба шли по своим делам</a:t>
            </a:r>
          </a:p>
          <a:p>
            <a:pPr>
              <a:buNone/>
            </a:pPr>
            <a:r>
              <a:rPr lang="ru-RU" b="1" i="1" dirty="0" smtClean="0"/>
              <a:t>2. </a:t>
            </a:r>
            <a:r>
              <a:rPr lang="ru-RU" b="1" i="1" dirty="0" smtClean="0">
                <a:solidFill>
                  <a:srgbClr val="FF0000"/>
                </a:solidFill>
              </a:rPr>
              <a:t>Молчалин выполнял поручение Софьи, а Фамусов шел проведать дочь</a:t>
            </a:r>
          </a:p>
          <a:p>
            <a:pPr>
              <a:buNone/>
            </a:pPr>
            <a:r>
              <a:rPr lang="ru-RU" b="1" i="1" dirty="0" smtClean="0"/>
              <a:t>3. Софья и Молчалин всю ночь беседовали, а Фамусов заигрывал со служанкой Софьи Лизаветой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229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00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ru-RU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В каком возрасте Ломоносов получает звание профессора химии?</a:t>
            </a:r>
            <a:r>
              <a:rPr lang="ru-RU" sz="4000" b="1" dirty="0" smtClean="0">
                <a:solidFill>
                  <a:srgbClr val="00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833525" y="2406636"/>
            <a:ext cx="6572341" cy="3432221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 В 30лет</a:t>
            </a:r>
            <a:endParaRPr lang="ru-RU" sz="4400" b="1" i="1" dirty="0" smtClean="0">
              <a:solidFill>
                <a:srgbClr val="FF0066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В 33года</a:t>
            </a:r>
            <a:endParaRPr lang="ru-RU" sz="4400" b="1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В 34года</a:t>
            </a:r>
            <a:endParaRPr lang="ru-RU" sz="4400" b="1" i="1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7. В каком городе находится, открытый Ломоносовым, университет?</a:t>
            </a:r>
            <a:r>
              <a:rPr lang="ru-RU" sz="4000" b="1" dirty="0" smtClean="0">
                <a:solidFill>
                  <a:srgbClr val="FF0066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66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7934" y="3027357"/>
            <a:ext cx="6316748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 Москва</a:t>
            </a:r>
            <a:endParaRPr lang="ru-RU" sz="4400" b="1" i="1" dirty="0" smtClean="0">
              <a:solidFill>
                <a:srgbClr val="00FF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Санкт-Петербург</a:t>
            </a:r>
            <a:endParaRPr lang="ru-RU" sz="4400" b="1" i="1" dirty="0" smtClean="0">
              <a:solidFill>
                <a:srgbClr val="FFFF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Нижний Новгород</a:t>
            </a:r>
            <a:endParaRPr lang="ru-RU" sz="4400" b="1" i="1" dirty="0" smtClean="0">
              <a:solidFill>
                <a:srgbClr val="00FF00"/>
              </a:solidFill>
              <a:latin typeface="Arial" pitchFamily="34" charset="0"/>
            </a:endParaRPr>
          </a:p>
        </p:txBody>
      </p:sp>
      <p:pic>
        <p:nvPicPr>
          <p:cNvPr id="6" name="Рисунок 5" descr="http://tproment.clan.su/9/2/moskovskij-gosudarstvennyj-universi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674" y="2114532"/>
            <a:ext cx="7640942" cy="422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39778" y="2297097"/>
            <a:ext cx="2693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Москва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005" y="288882"/>
            <a:ext cx="8229600" cy="1803381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8. Сколько языков знал в  хорошо Михаил Васильевич?</a:t>
            </a:r>
            <a:r>
              <a:rPr lang="ru-RU" sz="4000" b="1" dirty="0" smtClean="0">
                <a:solidFill>
                  <a:srgbClr val="FF99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99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541421" y="2114532"/>
            <a:ext cx="6389774" cy="335919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 5 языков</a:t>
            </a:r>
            <a:endParaRPr lang="ru-RU" sz="4400" b="1" i="1" dirty="0" smtClean="0">
              <a:solidFill>
                <a:srgbClr val="FF0066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12  языков</a:t>
            </a:r>
            <a:endParaRPr lang="ru-RU" sz="4400" b="1" i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17 языков</a:t>
            </a:r>
            <a:endParaRPr lang="ru-RU" sz="4400" b="1" i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7329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9. Открытие какого материка было предсказано Ломоносовым?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6551" y="2297097"/>
            <a:ext cx="53674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 Австралии</a:t>
            </a:r>
            <a:endParaRPr lang="ru-RU" sz="4400" b="1" i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Антарктиды</a:t>
            </a:r>
            <a:endParaRPr lang="ru-RU" sz="4400" b="1" i="1" dirty="0" smtClean="0">
              <a:solidFill>
                <a:srgbClr val="0066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Америки</a:t>
            </a:r>
            <a:endParaRPr lang="ru-RU" sz="4400" b="1" i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5" name="Рисунок 4" descr="http://fb.ru/misc/i/gallery/25738/8031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473" y="1566837"/>
            <a:ext cx="5586489" cy="49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74967" y="5510241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Антарктида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7329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10. Где находится могила Михаила Васильевича Ломоносова?</a:t>
            </a:r>
            <a:r>
              <a:rPr lang="ru-RU" sz="36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9057" y="2917818"/>
            <a:ext cx="8142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6261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 В Москве</a:t>
            </a:r>
            <a:endParaRPr lang="ru-RU" sz="4400" b="1" i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BB7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В Санкт-Петербурге</a:t>
            </a:r>
            <a:endParaRPr lang="ru-RU" sz="4400" b="1" i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6261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В Архангельске</a:t>
            </a:r>
            <a:endParaRPr lang="ru-RU" sz="4400" b="1" i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4" name="Рисунок 3" descr="http://img-fotki.yandex.ru/get/6202/98023359.22/0_6c397_a8bad925_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674" y="2004993"/>
            <a:ext cx="6426288" cy="4437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74648" y="5473728"/>
            <a:ext cx="68285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Санкт-Петербурге</a:t>
            </a:r>
            <a:endParaRPr lang="ru-RU" sz="4800" b="1" cap="none" spc="0" dirty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2369"/>
            <a:ext cx="8229600" cy="2373345"/>
          </a:xfrm>
        </p:spPr>
        <p:txBody>
          <a:bodyPr>
            <a:noAutofit/>
          </a:bodyPr>
          <a:lstStyle/>
          <a:p>
            <a:pPr lvl="0" algn="ctr"/>
            <a:r>
              <a:rPr lang="ru-RU" sz="3200" dirty="0" smtClean="0">
                <a:solidFill>
                  <a:schemeClr val="tx1"/>
                </a:solidFill>
              </a:rPr>
              <a:t>Какая главная тема «Оды на день восшествия на всероссийский престол Ее Величества Государыни Императрицы Елизаветы Петровны, 1747 года»?  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73005" y="2771766"/>
            <a:ext cx="831641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Патриотическая</a:t>
            </a:r>
            <a:r>
              <a:rPr lang="ru-RU" sz="36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восхваление ее величия, богатства)</a:t>
            </a:r>
            <a:endParaRPr lang="ru-RU" sz="3600" b="1" i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Любовная тема </a:t>
            </a:r>
            <a:r>
              <a:rPr lang="ru-RU" sz="3600" b="1" i="1" dirty="0" smtClean="0">
                <a:solidFill>
                  <a:srgbClr val="CC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любви)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Экологическая (о природе</a:t>
            </a:r>
            <a:r>
              <a:rPr lang="ru-RU" sz="3600" b="1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о животных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ее защите)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1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1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434" y="288881"/>
            <a:ext cx="4322709" cy="1716111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Отечеством?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09518" y="2187558"/>
            <a:ext cx="82884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В том, что она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войне поставила конец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 том, что она не хотела в России развивать науки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В том, что она отказалась от престола  (царствования)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36491" y="0"/>
            <a:ext cx="8507529" cy="2370123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чём Ломоносов видит главную заслугу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Елисаветы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Петровны перед  Отечеством?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1278" y="253218"/>
            <a:ext cx="4735521" cy="1569210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01622" y="1785915"/>
            <a:ext cx="799634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Это наука о законах развития природы?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Это жанр, торжественное стихотворение, посвященное очень важному  событию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Это наука о законах развития общества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84187" y="325395"/>
            <a:ext cx="7777269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такое ода?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697018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МОЛОДЦЫ!!!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466" y="3209922"/>
            <a:ext cx="8174777" cy="17526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00FF"/>
                </a:solidFill>
              </a:rPr>
              <a:t>До новых встреч.</a:t>
            </a:r>
            <a:endParaRPr lang="ru-RU" sz="7200" dirty="0">
              <a:solidFill>
                <a:srgbClr val="0000FF"/>
              </a:solidFill>
            </a:endParaRPr>
          </a:p>
        </p:txBody>
      </p:sp>
      <p:pic>
        <p:nvPicPr>
          <p:cNvPr id="4" name="icoimg56eb90e91852c-1" descr="http://morestihov.ru/wp-content/plugins/wp-monalisa/icons/wpml_by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6830" y="1566837"/>
            <a:ext cx="2487170" cy="210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40" y="398421"/>
            <a:ext cx="8953560" cy="113190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2. Как звали прежнюю любовь Софьи?</a:t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0000FF"/>
                </a:solidFill>
              </a:rPr>
              <a:t>1. Александр Чацкий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8000"/>
                </a:solidFill>
              </a:rPr>
              <a:t>2. </a:t>
            </a:r>
            <a:r>
              <a:rPr lang="ru-RU" sz="4000" b="1" i="1" dirty="0" err="1" smtClean="0">
                <a:solidFill>
                  <a:srgbClr val="008000"/>
                </a:solidFill>
              </a:rPr>
              <a:t>Загорецкий</a:t>
            </a:r>
            <a:endParaRPr lang="ru-RU" sz="4000" b="1" i="1" dirty="0" smtClean="0">
              <a:solidFill>
                <a:srgbClr val="008000"/>
              </a:solidFill>
            </a:endParaRPr>
          </a:p>
          <a:p>
            <a:pPr algn="ctr">
              <a:buNone/>
            </a:pPr>
            <a:r>
              <a:rPr lang="ru-RU" sz="4000" b="1" i="1" dirty="0" smtClean="0"/>
              <a:t>3. Скалозуб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3.Каким видит Фамусов </a:t>
            </a:r>
            <a:br>
              <a:rPr lang="ru-RU" sz="3600" b="1" dirty="0" smtClean="0"/>
            </a:br>
            <a:r>
              <a:rPr lang="ru-RU" sz="3600" b="1" dirty="0" smtClean="0"/>
              <a:t>«успешного человека»?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1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. Гордым, независимым, твердо идущего к своей цели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2. Услужливым, добивающимся своего лестью и раболепием</a:t>
            </a:r>
          </a:p>
          <a:p>
            <a:pPr>
              <a:buNone/>
            </a:pPr>
            <a:r>
              <a:rPr lang="ru-RU" b="1" i="1" dirty="0" smtClean="0"/>
              <a:t>3. </a:t>
            </a:r>
            <a:r>
              <a:rPr lang="ru-RU" b="1" i="1" dirty="0" smtClean="0">
                <a:solidFill>
                  <a:srgbClr val="0000FF"/>
                </a:solidFill>
              </a:rPr>
              <a:t>Удачливым и готовым в любую минуту ухватиться за представившийся ему шанс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6652"/>
            <a:ext cx="8686800" cy="21464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4. Как Чацкий в разговоре с Фамусовым называет время, в которое жили его предки?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35254"/>
            <a:ext cx="8229600" cy="3390910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FF00"/>
                </a:solidFill>
              </a:rPr>
              <a:t>1. Золотой век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Серебряный век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3. Век покорности и страха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61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5. Как Скалозуб добился своих воинских успехов?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72916"/>
            <a:ext cx="8229600" cy="3453247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FF00"/>
                </a:solidFill>
              </a:rPr>
              <a:t>1.  Долгой и честной службой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2.  Хваткостью и изворотливостью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3. Он купил себе чин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208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6. Почему Чацкий начинает подозревать Софью в чувствах к Молчалину?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440" y="2479662"/>
            <a:ext cx="8686800" cy="3636322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1. Она говорила о нем без остановки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00FF"/>
                </a:solidFill>
              </a:rPr>
              <a:t>2. Она очень испугалась, когда он упал с лошади</a:t>
            </a:r>
          </a:p>
          <a:p>
            <a:pPr algn="ctr">
              <a:buNone/>
            </a:pPr>
            <a:r>
              <a:rPr lang="ru-RU" sz="3600" b="1" i="1" dirty="0" smtClean="0"/>
              <a:t>3. Он перехватил ее любовную записку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588</TotalTime>
  <Words>1165</Words>
  <Application>Microsoft Office PowerPoint</Application>
  <PresentationFormat>Экран (4:3)</PresentationFormat>
  <Paragraphs>196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Литейная</vt:lpstr>
      <vt:lpstr>По  следам любимых классиков</vt:lpstr>
      <vt:lpstr>Выберите   правильный на ваш взгляд вариант ответа, из трех предложенных варианта   </vt:lpstr>
      <vt:lpstr>Викторина по комедии  А.С. Грибоедова «Горе от ума» </vt:lpstr>
      <vt:lpstr>1. Почему Молчалин и Фамусов рано утром столкнулись у спальни Софьи?  </vt:lpstr>
      <vt:lpstr>2. Как звали прежнюю любовь Софьи? </vt:lpstr>
      <vt:lpstr>3.Каким видит Фамусов  «успешного человека»? </vt:lpstr>
      <vt:lpstr>4. Как Чацкий в разговоре с Фамусовым называет время, в которое жили его предки? </vt:lpstr>
      <vt:lpstr>5. Как Скалозуб добился своих воинских успехов?</vt:lpstr>
      <vt:lpstr>6. Почему Чацкий начинает подозревать Софью в чувствах к Молчалину? </vt:lpstr>
      <vt:lpstr>7. Почему Софья разочаровывается в Молчалине? </vt:lpstr>
      <vt:lpstr>8. Чем больше всего озабочен Фамусов, когда узнает о произошедшем? </vt:lpstr>
      <vt:lpstr>Викторина по балладе Василия Андреевича Жуковского «Светлана» </vt:lpstr>
      <vt:lpstr>1. На что гадали девушки в крещенский вечер? </vt:lpstr>
      <vt:lpstr>2. Почему только Светлана грустит в этот вечер? </vt:lpstr>
      <vt:lpstr>3. Что увидела Светлана за своей спиной во время гадания? </vt:lpstr>
      <vt:lpstr>4. Что видит Светлана в хижине, в которой она укрылась от метели? </vt:lpstr>
      <vt:lpstr>5. Что делает Светлана в хижине? </vt:lpstr>
      <vt:lpstr>6. Кто спускается к Светлане в хижине? </vt:lpstr>
      <vt:lpstr>7. Что происходит в хижине ночью? </vt:lpstr>
      <vt:lpstr>8. Кто приходит Светлане на помощь? </vt:lpstr>
      <vt:lpstr>9. Где проснулась Светлана? </vt:lpstr>
      <vt:lpstr>10. Что на самом деле случилось с женихом Светланы? </vt:lpstr>
      <vt:lpstr>Викторина по повести Карамзин Н.М. «Бедная Лиза» </vt:lpstr>
      <vt:lpstr>1. Возле какого монастыря жила Лиза? </vt:lpstr>
      <vt:lpstr>2. Как звали молодого человека, купившего цветы? </vt:lpstr>
      <vt:lpstr>3. Какие цветы продавала Лиза, когда увидела Эраста? </vt:lpstr>
      <vt:lpstr>4. Кем был Эраст? </vt:lpstr>
      <vt:lpstr>5. Почему Лиза не могла быть женою этого молодого человека? </vt:lpstr>
      <vt:lpstr>6. Куда, как думала Лиза, уехал Эраст? </vt:lpstr>
      <vt:lpstr>7. Что сделала Лиза после новостей от Эраста? </vt:lpstr>
      <vt:lpstr>8. Был ли счастлив остаток жизни Эраст? </vt:lpstr>
      <vt:lpstr>9. Почему Эраст отверг Лизу? </vt:lpstr>
      <vt:lpstr>10. Что стало с матушкой Лизы в конце произведения? </vt:lpstr>
      <vt:lpstr> </vt:lpstr>
      <vt:lpstr>В какой губернии родился Ломоносов?</vt:lpstr>
      <vt:lpstr>2. Какая новость послужила причиной побега Ломоносова в Москву? </vt:lpstr>
      <vt:lpstr>3. В какую европейскую страну отправляется Ломоносов для дальнейшего обучения? </vt:lpstr>
      <vt:lpstr>  4. Какое научное заведение в 1748 открывает М.И.Ломоносов в Москве? </vt:lpstr>
      <vt:lpstr>5. На какой планете Ломоносов открыл присутствие атмосферы? </vt:lpstr>
      <vt:lpstr>6. В каком возрасте Ломоносов получает звание профессора химии? </vt:lpstr>
      <vt:lpstr>7. В каком городе находится, открытый Ломоносовым, университет? </vt:lpstr>
      <vt:lpstr>8. Сколько языков знал в  хорошо Михаил Васильевич? </vt:lpstr>
      <vt:lpstr>9. Открытие какого материка было предсказано Ломоносовым? </vt:lpstr>
      <vt:lpstr>10. Где находится могила Михаила Васильевича Ломоносова? </vt:lpstr>
      <vt:lpstr>Какая главная тема «Оды на день восшествия на всероссийский престол Ее Величества Государыни Императрицы Елизаветы Петровны, 1747 года»?   </vt:lpstr>
      <vt:lpstr>Отечеством? </vt:lpstr>
      <vt:lpstr> 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Яна</cp:lastModifiedBy>
  <cp:revision>62</cp:revision>
  <dcterms:created xsi:type="dcterms:W3CDTF">2013-10-30T04:29:11Z</dcterms:created>
  <dcterms:modified xsi:type="dcterms:W3CDTF">2018-05-27T14:57:00Z</dcterms:modified>
</cp:coreProperties>
</file>